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62" r:id="rId4"/>
    <p:sldId id="261" r:id="rId5"/>
    <p:sldId id="264" r:id="rId6"/>
    <p:sldId id="263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00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3" name="Rectangle 12"/>
          <p:cNvSpPr/>
          <p:nvPr/>
        </p:nvSpPr>
        <p:spPr>
          <a:xfrm>
            <a:off x="0" y="1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37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31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7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1621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297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8026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2218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182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278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30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79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9904BBE-7E27-4313-A6DD-23EEF94AA8CA}" type="datetimeFigureOut">
              <a:rPr lang="pt-PT" smtClean="0"/>
              <a:pPr/>
              <a:t>1/3/2017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74F950-5A6B-4ADD-96B0-C9F8FDB11FBA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52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384" y="4988450"/>
            <a:ext cx="6172200" cy="1463040"/>
          </a:xfrm>
        </p:spPr>
        <p:txBody>
          <a:bodyPr>
            <a:normAutofit/>
          </a:bodyPr>
          <a:lstStyle/>
          <a:p>
            <a:r>
              <a:rPr lang="pt-PT" sz="4500" dirty="0">
                <a:solidFill>
                  <a:prstClr val="black">
                    <a:lumMod val="95000"/>
                    <a:lumOff val="5000"/>
                  </a:prstClr>
                </a:solidFill>
              </a:rPr>
              <a:t>Português 10º ano</a:t>
            </a:r>
            <a:br>
              <a:rPr lang="pt-PT" sz="4500" dirty="0">
                <a:solidFill>
                  <a:prstClr val="black">
                    <a:lumMod val="95000"/>
                    <a:lumOff val="5000"/>
                  </a:prstClr>
                </a:solidFill>
              </a:rPr>
            </a:br>
            <a:r>
              <a:rPr lang="pt-PT" sz="2000" dirty="0">
                <a:solidFill>
                  <a:prstClr val="black">
                    <a:lumMod val="95000"/>
                    <a:lumOff val="5000"/>
                  </a:prstClr>
                </a:solidFill>
              </a:rPr>
              <a:t>Unidade 3 – Gil Vicente, </a:t>
            </a:r>
            <a:r>
              <a:rPr lang="pt-PT" sz="2000" i="1" dirty="0">
                <a:solidFill>
                  <a:prstClr val="black">
                    <a:lumMod val="95000"/>
                    <a:lumOff val="5000"/>
                  </a:prstClr>
                </a:solidFill>
              </a:rPr>
              <a:t>farsa de Inês Pereira</a:t>
            </a:r>
            <a:r>
              <a:rPr lang="pt-PT" sz="4500" i="1" dirty="0">
                <a:solidFill>
                  <a:prstClr val="black">
                    <a:lumMod val="95000"/>
                    <a:lumOff val="5000"/>
                  </a:prstClr>
                </a:solidFill>
              </a:rPr>
              <a:t/>
            </a:r>
            <a:br>
              <a:rPr lang="pt-PT" sz="4500" i="1" dirty="0">
                <a:solidFill>
                  <a:prstClr val="black">
                    <a:lumMod val="95000"/>
                    <a:lumOff val="5000"/>
                  </a:prstClr>
                </a:solidFill>
              </a:rPr>
            </a:br>
            <a:r>
              <a:rPr lang="pt-PT" sz="2400" b="1" dirty="0" smtClean="0">
                <a:solidFill>
                  <a:srgbClr val="27CED7">
                    <a:lumMod val="75000"/>
                  </a:srgbClr>
                </a:solidFill>
              </a:rPr>
              <a:t>Os temas:</a:t>
            </a:r>
            <a:r>
              <a:rPr lang="pt-PT" sz="1800" b="1" dirty="0" smtClean="0">
                <a:solidFill>
                  <a:srgbClr val="27CED7">
                    <a:lumMod val="75000"/>
                  </a:srgbClr>
                </a:solidFill>
              </a:rPr>
              <a:t> época de Gil vicente Versus atualidade</a:t>
            </a:r>
            <a:endParaRPr lang="pt-PT" sz="1800" b="1" dirty="0"/>
          </a:p>
        </p:txBody>
      </p:sp>
      <p:sp>
        <p:nvSpPr>
          <p:cNvPr id="4" name="Marcador de Posição do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 smtClean="0"/>
          </a:p>
          <a:p>
            <a:endParaRPr lang="pt-PT" dirty="0"/>
          </a:p>
          <a:p>
            <a:pPr algn="ctr"/>
            <a:r>
              <a:rPr lang="pt-PT" b="1" dirty="0" smtClean="0"/>
              <a:t>Escola Secundária /3 Rainha Santa Isabel</a:t>
            </a:r>
            <a:endParaRPr lang="pt-PT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44" y="4714884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1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570130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Os temas: </a:t>
            </a:r>
            <a:r>
              <a:rPr lang="pt-PT" sz="3600" dirty="0" smtClean="0">
                <a:solidFill>
                  <a:schemeClr val="accent1">
                    <a:lumMod val="75000"/>
                  </a:schemeClr>
                </a:solidFill>
              </a:rPr>
              <a:t>época de G.V. </a:t>
            </a:r>
            <a:r>
              <a:rPr lang="pt-PT" sz="3200" cap="none" dirty="0" smtClean="0">
                <a:solidFill>
                  <a:schemeClr val="accent1">
                    <a:lumMod val="75000"/>
                  </a:schemeClr>
                </a:solidFill>
              </a:rPr>
              <a:t>versus</a:t>
            </a:r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sz="3600" dirty="0" smtClean="0">
                <a:solidFill>
                  <a:schemeClr val="accent1">
                    <a:lumMod val="75000"/>
                  </a:schemeClr>
                </a:solidFill>
              </a:rPr>
              <a:t>Atualidade</a:t>
            </a:r>
            <a:r>
              <a:rPr lang="pt-PT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pt-P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Marcador de Posição do Tex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Texto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10" name="Marcador de Posição de Conteúdo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6805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7720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pt-PT" dirty="0" smtClean="0"/>
              <a:t>CLERO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785786" y="2786058"/>
            <a:ext cx="3566160" cy="37444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t-PT" dirty="0" smtClean="0">
                <a:solidFill>
                  <a:schemeClr val="accent2"/>
                </a:solidFill>
              </a:rPr>
              <a:t> </a:t>
            </a:r>
            <a:r>
              <a:rPr lang="pt-PT" sz="4400" dirty="0" smtClean="0">
                <a:solidFill>
                  <a:schemeClr val="accent2"/>
                </a:solidFill>
              </a:rPr>
              <a:t>. </a:t>
            </a:r>
            <a:r>
              <a:rPr lang="pt-PT" dirty="0" smtClean="0"/>
              <a:t>Busca a riqueza e outras fontes de rendimento, como os impostos do povo;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r>
              <a:rPr lang="pt-PT" sz="4300" b="1" dirty="0" smtClean="0">
                <a:solidFill>
                  <a:schemeClr val="accent2"/>
                </a:solidFill>
              </a:rPr>
              <a:t>.</a:t>
            </a:r>
            <a:r>
              <a:rPr lang="pt-PT" dirty="0" smtClean="0"/>
              <a:t>Procura os prazeres mundanos.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143504" y="2969568"/>
            <a:ext cx="3566160" cy="338839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t-PT" sz="2400" b="1" dirty="0" smtClean="0">
                <a:solidFill>
                  <a:schemeClr val="accent2"/>
                </a:solidFill>
              </a:rPr>
              <a:t>. </a:t>
            </a:r>
            <a:r>
              <a:rPr lang="pt-PT" dirty="0" smtClean="0"/>
              <a:t>Alvo de vários escândalos, como:</a:t>
            </a:r>
          </a:p>
          <a:p>
            <a:pPr>
              <a:buNone/>
            </a:pPr>
            <a:endParaRPr lang="pt-PT" dirty="0" smtClean="0"/>
          </a:p>
          <a:p>
            <a:pPr>
              <a:buFontTx/>
              <a:buChar char="-"/>
            </a:pPr>
            <a:r>
              <a:rPr lang="pt-PT" dirty="0" smtClean="0"/>
              <a:t> Padres que mantém famílias secretas;</a:t>
            </a:r>
          </a:p>
          <a:p>
            <a:pPr>
              <a:buFontTx/>
              <a:buChar char="-"/>
            </a:pPr>
            <a:endParaRPr lang="pt-PT" dirty="0" smtClean="0"/>
          </a:p>
          <a:p>
            <a:pPr>
              <a:buFontTx/>
              <a:buChar char="-"/>
            </a:pPr>
            <a:r>
              <a:rPr lang="pt-PT" dirty="0" smtClean="0"/>
              <a:t> Abuso de menores;</a:t>
            </a:r>
          </a:p>
          <a:p>
            <a:pPr>
              <a:buFontTx/>
              <a:buChar char="-"/>
            </a:pPr>
            <a:endParaRPr lang="pt-PT" dirty="0" smtClean="0"/>
          </a:p>
          <a:p>
            <a:pPr>
              <a:buFontTx/>
              <a:buChar char="-"/>
            </a:pPr>
            <a:r>
              <a:rPr lang="pt-PT" dirty="0"/>
              <a:t> </a:t>
            </a:r>
            <a:r>
              <a:rPr lang="pt-PT" dirty="0" smtClean="0"/>
              <a:t>Bens materiais.</a:t>
            </a:r>
            <a:endParaRPr lang="pt-PT" dirty="0"/>
          </a:p>
        </p:txBody>
      </p:sp>
      <p:sp>
        <p:nvSpPr>
          <p:cNvPr id="7" name="Marcador de Posição do Texto 2"/>
          <p:cNvSpPr txBox="1">
            <a:spLocks/>
          </p:cNvSpPr>
          <p:nvPr/>
        </p:nvSpPr>
        <p:spPr>
          <a:xfrm>
            <a:off x="785786" y="2214554"/>
            <a:ext cx="3566160" cy="8229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pt-PT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Época de Gil Vicente</a:t>
            </a:r>
            <a:endParaRPr kumimoji="0" lang="pt-PT" sz="2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o Texto 4"/>
          <p:cNvSpPr txBox="1">
            <a:spLocks/>
          </p:cNvSpPr>
          <p:nvPr/>
        </p:nvSpPr>
        <p:spPr>
          <a:xfrm>
            <a:off x="4572000" y="2214554"/>
            <a:ext cx="3566160" cy="822960"/>
          </a:xfrm>
          <a:prstGeom prst="rect">
            <a:avLst/>
          </a:prstGeom>
        </p:spPr>
        <p:txBody>
          <a:bodyPr/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pt-PT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Atualidade</a:t>
            </a:r>
            <a:endParaRPr kumimoji="0" lang="pt-PT" sz="22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768096" y="585216"/>
            <a:ext cx="7290054" cy="133161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400" b="1" i="0" u="none" strike="noStrike" kern="1200" cap="all" spc="10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CLERO</a:t>
            </a:r>
            <a:endParaRPr kumimoji="0" lang="pt-PT" sz="4400" b="1" i="0" u="none" strike="noStrike" kern="1200" cap="all" spc="10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723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714348" y="2643182"/>
            <a:ext cx="3566160" cy="4023360"/>
          </a:xfrm>
        </p:spPr>
        <p:txBody>
          <a:bodyPr>
            <a:normAutofit/>
          </a:bodyPr>
          <a:lstStyle/>
          <a:p>
            <a:pPr algn="just"/>
            <a:r>
              <a:rPr lang="pt-PT" sz="4000" b="1" dirty="0" smtClean="0">
                <a:solidFill>
                  <a:schemeClr val="accent2"/>
                </a:solidFill>
              </a:rPr>
              <a:t>.</a:t>
            </a:r>
            <a:r>
              <a:rPr lang="pt-PT" dirty="0" smtClean="0"/>
              <a:t>Imposto ou negociado pelo pai, normalmente com dote para o futuro marido;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 smtClean="0"/>
              <a:t> A jovem, que casava, mal conhecia o futuro marido;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Solução para sair da prisão do lar e/ou forma de ascensão social;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Indissolúvel; apenas com a morte.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0" y="2643182"/>
            <a:ext cx="3566160" cy="4023360"/>
          </a:xfrm>
        </p:spPr>
        <p:txBody>
          <a:bodyPr>
            <a:normAutofit/>
          </a:bodyPr>
          <a:lstStyle/>
          <a:p>
            <a:r>
              <a:rPr lang="pt-PT" sz="4000" b="1" dirty="0" smtClean="0">
                <a:solidFill>
                  <a:schemeClr val="accent2"/>
                </a:solidFill>
              </a:rPr>
              <a:t>.</a:t>
            </a:r>
            <a:r>
              <a:rPr lang="pt-PT" dirty="0" smtClean="0"/>
              <a:t>Relegado, por vezes, para segundo plano, em detrimento da concretização profissional;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Visto, por vezes, como uma privação da liberdade;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Dissolúvel através do divórcio.</a:t>
            </a:r>
            <a:endParaRPr lang="pt-PT" dirty="0"/>
          </a:p>
          <a:p>
            <a:endParaRPr lang="pt-PT" dirty="0"/>
          </a:p>
        </p:txBody>
      </p:sp>
      <p:sp>
        <p:nvSpPr>
          <p:cNvPr id="5" name="Rectângulo 4"/>
          <p:cNvSpPr/>
          <p:nvPr/>
        </p:nvSpPr>
        <p:spPr>
          <a:xfrm>
            <a:off x="395536" y="548680"/>
            <a:ext cx="288032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7" name="Conexão recta 6"/>
          <p:cNvCxnSpPr/>
          <p:nvPr/>
        </p:nvCxnSpPr>
        <p:spPr>
          <a:xfrm>
            <a:off x="683568" y="664777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ção do Texto 2"/>
          <p:cNvSpPr txBox="1">
            <a:spLocks/>
          </p:cNvSpPr>
          <p:nvPr/>
        </p:nvSpPr>
        <p:spPr>
          <a:xfrm>
            <a:off x="785786" y="1928802"/>
            <a:ext cx="3566160" cy="8229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pt-PT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Época de Gil Vicente</a:t>
            </a:r>
            <a:endParaRPr kumimoji="0" lang="pt-PT" sz="22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Marcador de Posição do Texto 4"/>
          <p:cNvSpPr txBox="1">
            <a:spLocks/>
          </p:cNvSpPr>
          <p:nvPr/>
        </p:nvSpPr>
        <p:spPr>
          <a:xfrm>
            <a:off x="4572000" y="1928802"/>
            <a:ext cx="3566160" cy="642942"/>
          </a:xfrm>
          <a:prstGeom prst="rect">
            <a:avLst/>
          </a:prstGeom>
        </p:spPr>
        <p:txBody>
          <a:bodyPr/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pt-PT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Atualidade</a:t>
            </a:r>
            <a:endParaRPr kumimoji="0" lang="pt-PT" sz="22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785813" y="571500"/>
            <a:ext cx="7289800" cy="86042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pt-PT" sz="4400" b="1" dirty="0" smtClean="0">
                <a:solidFill>
                  <a:schemeClr val="accent1">
                    <a:lumMod val="75000"/>
                  </a:schemeClr>
                </a:solidFill>
              </a:rPr>
              <a:t>CASAMENTO</a:t>
            </a:r>
            <a:endParaRPr lang="pt-PT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6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33161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pt-PT" sz="4400" b="1" dirty="0" smtClean="0">
                <a:solidFill>
                  <a:schemeClr val="accent1">
                    <a:lumMod val="75000"/>
                  </a:schemeClr>
                </a:solidFill>
              </a:rPr>
              <a:t>CONDIÇÃO DA MULHER</a:t>
            </a:r>
            <a:endParaRPr lang="pt-PT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55576" y="1844824"/>
            <a:ext cx="3566160" cy="822960"/>
          </a:xfrm>
        </p:spPr>
        <p:txBody>
          <a:bodyPr/>
          <a:lstStyle/>
          <a:p>
            <a:pPr algn="ctr"/>
            <a:r>
              <a:rPr lang="pt-PT" b="1" dirty="0" smtClean="0"/>
              <a:t>Época de Gil Vicente</a:t>
            </a:r>
            <a:endParaRPr lang="pt-PT" b="1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768096" y="2708920"/>
            <a:ext cx="3566160" cy="3600440"/>
          </a:xfrm>
        </p:spPr>
        <p:txBody>
          <a:bodyPr>
            <a:normAutofit fontScale="92500" lnSpcReduction="20000"/>
          </a:bodyPr>
          <a:lstStyle/>
          <a:p>
            <a:pPr algn="just"/>
            <a:endParaRPr lang="pt-PT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 smtClean="0"/>
              <a:t> Escrava do  lar;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 smtClean="0"/>
              <a:t> Sem vida social;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 smtClean="0"/>
              <a:t> Dependente do pai e, depois do casamento, do marido;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As mulheres casadas não andavam na rua sem os maridos;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As mulheres cujo noivo ou marido partia na expansão marítima comportavam-se como se fossem viúvas.</a:t>
            </a:r>
          </a:p>
          <a:p>
            <a:pPr>
              <a:buFont typeface="Arial" panose="020B0604020202020204" pitchFamily="34" charset="0"/>
              <a:buChar char="•"/>
            </a:pPr>
            <a:endParaRPr lang="pt-PT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499992" y="1844824"/>
            <a:ext cx="3566160" cy="822960"/>
          </a:xfrm>
        </p:spPr>
        <p:txBody>
          <a:bodyPr/>
          <a:lstStyle/>
          <a:p>
            <a:pPr algn="ctr"/>
            <a:r>
              <a:rPr lang="pt-PT" b="1" dirty="0" smtClean="0"/>
              <a:t>Atualidade</a:t>
            </a:r>
            <a:endParaRPr lang="pt-PT" b="1" dirty="0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493166" y="2708920"/>
            <a:ext cx="3566160" cy="3600440"/>
          </a:xfrm>
        </p:spPr>
        <p:txBody>
          <a:bodyPr/>
          <a:lstStyle/>
          <a:p>
            <a:endParaRPr lang="pt-PT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t-PT" sz="2000" b="1" dirty="0" smtClean="0"/>
              <a:t> </a:t>
            </a:r>
            <a:r>
              <a:rPr lang="pt-PT" sz="2000" dirty="0" smtClean="0"/>
              <a:t>Independente e escolarizada;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sz="2000" dirty="0"/>
              <a:t> </a:t>
            </a:r>
            <a:r>
              <a:rPr lang="pt-PT" sz="2000" dirty="0" smtClean="0"/>
              <a:t>Dedicada à vida profissional;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sz="2000" dirty="0"/>
              <a:t> </a:t>
            </a:r>
            <a:r>
              <a:rPr lang="pt-PT" sz="2000" dirty="0" smtClean="0"/>
              <a:t>Mudança de prioridades;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sz="2000" dirty="0" smtClean="0"/>
              <a:t> Mesmos direitos e deveres do que o homem.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6805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42910" y="2571744"/>
            <a:ext cx="3566160" cy="4023360"/>
          </a:xfrm>
        </p:spPr>
        <p:txBody>
          <a:bodyPr/>
          <a:lstStyle/>
          <a:p>
            <a:r>
              <a:rPr lang="pt-PT" sz="4000" b="1" dirty="0" smtClean="0">
                <a:solidFill>
                  <a:schemeClr val="accent2"/>
                </a:solidFill>
              </a:rPr>
              <a:t>.</a:t>
            </a:r>
            <a:r>
              <a:rPr lang="pt-PT" dirty="0" smtClean="0"/>
              <a:t>Recurso para denunciar e ridicularizar os defeitos de todas as pessoas e classes, desde o povo ao clero;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Feito através do cómico.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3438" y="2500306"/>
            <a:ext cx="3566160" cy="4023360"/>
          </a:xfrm>
        </p:spPr>
        <p:txBody>
          <a:bodyPr/>
          <a:lstStyle/>
          <a:p>
            <a:r>
              <a:rPr lang="pt-PT" sz="4000" b="1" dirty="0" smtClean="0">
                <a:solidFill>
                  <a:schemeClr val="accent2"/>
                </a:solidFill>
              </a:rPr>
              <a:t>.</a:t>
            </a:r>
            <a:r>
              <a:rPr lang="pt-PT" dirty="0" smtClean="0"/>
              <a:t>Não há limites nem filtros, tudo é passível de crítica;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dirty="0"/>
              <a:t> </a:t>
            </a:r>
            <a:r>
              <a:rPr lang="pt-PT" dirty="0" smtClean="0"/>
              <a:t>Estende-se a todos os meios de comunicação e assume várias formas, como humoristas, </a:t>
            </a:r>
            <a:r>
              <a:rPr lang="pt-PT" i="1" dirty="0" smtClean="0"/>
              <a:t>cartoons</a:t>
            </a:r>
            <a:r>
              <a:rPr lang="pt-PT" dirty="0" smtClean="0"/>
              <a:t>, programas de rádio e televisão.</a:t>
            </a:r>
          </a:p>
        </p:txBody>
      </p:sp>
      <p:sp>
        <p:nvSpPr>
          <p:cNvPr id="6" name="Marcador de Posição do Texto 2"/>
          <p:cNvSpPr txBox="1">
            <a:spLocks/>
          </p:cNvSpPr>
          <p:nvPr/>
        </p:nvSpPr>
        <p:spPr>
          <a:xfrm>
            <a:off x="857224" y="1857364"/>
            <a:ext cx="3566160" cy="50006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pt-PT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Época de Gil Vicente</a:t>
            </a:r>
            <a:endParaRPr kumimoji="0" lang="pt-PT" sz="22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Marcador de Posição do Texto 4"/>
          <p:cNvSpPr txBox="1">
            <a:spLocks/>
          </p:cNvSpPr>
          <p:nvPr/>
        </p:nvSpPr>
        <p:spPr>
          <a:xfrm>
            <a:off x="4572000" y="1857364"/>
            <a:ext cx="3566160" cy="822960"/>
          </a:xfrm>
          <a:prstGeom prst="rect">
            <a:avLst/>
          </a:prstGeom>
        </p:spPr>
        <p:txBody>
          <a:bodyPr/>
          <a:lstStyle/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pt-PT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Atualidade</a:t>
            </a:r>
            <a:endParaRPr kumimoji="0" lang="pt-PT" sz="22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785813" y="571500"/>
            <a:ext cx="7289800" cy="860425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pt-PT" sz="4400" b="1" dirty="0" smtClean="0">
                <a:solidFill>
                  <a:schemeClr val="accent1">
                    <a:lumMod val="75000"/>
                  </a:schemeClr>
                </a:solidFill>
              </a:rPr>
              <a:t>SÁTIRA</a:t>
            </a:r>
            <a:endParaRPr lang="pt-PT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8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4">
  <a:themeElements>
    <a:clrScheme name="Integr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Tema4</Template>
  <TotalTime>150</TotalTime>
  <Words>319</Words>
  <Application>Microsoft Office PowerPoint</Application>
  <PresentationFormat>Apresentação no Ecrã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Tema4</vt:lpstr>
      <vt:lpstr>Português 10º ano Unidade 3 – Gil Vicente, farsa de Inês Pereira Os temas: época de Gil vicente Versus atualidade</vt:lpstr>
      <vt:lpstr>Os temas: época de G.V. versus Atualidade </vt:lpstr>
      <vt:lpstr>CLERO</vt:lpstr>
      <vt:lpstr>CASAMENTO</vt:lpstr>
      <vt:lpstr>CONDIÇÃO DA MULHER</vt:lpstr>
      <vt:lpstr>SÁTIRA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Emanuel</dc:creator>
  <cp:lastModifiedBy>Raquel de Carvalho</cp:lastModifiedBy>
  <cp:revision>19</cp:revision>
  <dcterms:created xsi:type="dcterms:W3CDTF">2016-01-19T13:49:14Z</dcterms:created>
  <dcterms:modified xsi:type="dcterms:W3CDTF">2017-01-03T16:25:56Z</dcterms:modified>
</cp:coreProperties>
</file>